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28" r:id="rId1"/>
  </p:sldMasterIdLst>
  <p:notesMasterIdLst>
    <p:notesMasterId r:id="rId37"/>
  </p:notesMasterIdLst>
  <p:sldIdLst>
    <p:sldId id="256" r:id="rId2"/>
    <p:sldId id="355" r:id="rId3"/>
    <p:sldId id="257" r:id="rId4"/>
    <p:sldId id="297" r:id="rId5"/>
    <p:sldId id="306" r:id="rId6"/>
    <p:sldId id="266" r:id="rId7"/>
    <p:sldId id="265" r:id="rId8"/>
    <p:sldId id="259" r:id="rId9"/>
    <p:sldId id="340" r:id="rId10"/>
    <p:sldId id="341" r:id="rId11"/>
    <p:sldId id="357" r:id="rId12"/>
    <p:sldId id="365" r:id="rId13"/>
    <p:sldId id="264" r:id="rId14"/>
    <p:sldId id="281" r:id="rId15"/>
    <p:sldId id="326" r:id="rId16"/>
    <p:sldId id="262" r:id="rId17"/>
    <p:sldId id="367" r:id="rId18"/>
    <p:sldId id="280" r:id="rId19"/>
    <p:sldId id="298" r:id="rId20"/>
    <p:sldId id="279" r:id="rId21"/>
    <p:sldId id="308" r:id="rId22"/>
    <p:sldId id="350" r:id="rId23"/>
    <p:sldId id="359" r:id="rId24"/>
    <p:sldId id="313" r:id="rId25"/>
    <p:sldId id="349" r:id="rId26"/>
    <p:sldId id="282" r:id="rId27"/>
    <p:sldId id="360" r:id="rId28"/>
    <p:sldId id="361" r:id="rId29"/>
    <p:sldId id="362" r:id="rId30"/>
    <p:sldId id="363" r:id="rId31"/>
    <p:sldId id="348" r:id="rId32"/>
    <p:sldId id="364" r:id="rId33"/>
    <p:sldId id="318" r:id="rId34"/>
    <p:sldId id="277" r:id="rId35"/>
    <p:sldId id="366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8ECC902-0EE6-4FCC-8F91-9CA28A2B11DD}">
          <p14:sldIdLst>
            <p14:sldId id="256"/>
            <p14:sldId id="355"/>
            <p14:sldId id="257"/>
            <p14:sldId id="297"/>
            <p14:sldId id="306"/>
            <p14:sldId id="266"/>
            <p14:sldId id="265"/>
            <p14:sldId id="259"/>
            <p14:sldId id="340"/>
            <p14:sldId id="341"/>
            <p14:sldId id="357"/>
            <p14:sldId id="365"/>
            <p14:sldId id="264"/>
            <p14:sldId id="281"/>
            <p14:sldId id="326"/>
            <p14:sldId id="262"/>
            <p14:sldId id="367"/>
            <p14:sldId id="280"/>
            <p14:sldId id="298"/>
            <p14:sldId id="279"/>
            <p14:sldId id="308"/>
            <p14:sldId id="350"/>
            <p14:sldId id="359"/>
            <p14:sldId id="313"/>
            <p14:sldId id="349"/>
            <p14:sldId id="282"/>
            <p14:sldId id="360"/>
          </p14:sldIdLst>
        </p14:section>
        <p14:section name="Раздел без заголовка" id="{9C0288F3-E1C0-44F0-9FFA-FF9C1D25A2D7}">
          <p14:sldIdLst>
            <p14:sldId id="361"/>
            <p14:sldId id="362"/>
            <p14:sldId id="363"/>
            <p14:sldId id="348"/>
            <p14:sldId id="364"/>
            <p14:sldId id="318"/>
            <p14:sldId id="277"/>
            <p14:sldId id="3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05"/>
    <a:srgbClr val="4BB2FF"/>
    <a:srgbClr val="69BFFF"/>
    <a:srgbClr val="B7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5349" autoAdjust="0"/>
  </p:normalViewPr>
  <p:slideViewPr>
    <p:cSldViewPr>
      <p:cViewPr>
        <p:scale>
          <a:sx n="70" d="100"/>
          <a:sy n="70" d="100"/>
        </p:scale>
        <p:origin x="-131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5CA6-F0D0-4CDB-9AA3-9C6B634F267B}" type="datetimeFigureOut">
              <a:rPr lang="ru-RU" smtClean="0"/>
              <a:t>24.06.2018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95E10-B580-4C68-9DEE-906B786ED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9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1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90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26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D1-8DA9-4F1F-8FC1-44E6A5814B00}" type="datetime1">
              <a:rPr lang="ru-RU" smtClean="0"/>
              <a:t>24.06.2018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7378-70A5-4211-B4FF-F999355331D5}" type="datetime1">
              <a:rPr lang="ru-RU" smtClean="0"/>
              <a:t>24.06.2018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E11D-4442-4A16-8110-A7549F8D53A0}" type="datetime1">
              <a:rPr lang="ru-RU" smtClean="0"/>
              <a:t>24.06.2018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342F-83DF-439F-8678-8229EBCE4C6A}" type="datetime1">
              <a:rPr lang="ru-RU" smtClean="0"/>
              <a:t>24.06.2018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D614-A1CA-4FD0-B303-18A2EC0F6173}" type="datetime1">
              <a:rPr lang="ru-RU" smtClean="0"/>
              <a:t>24.06.2018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6048-01EC-4F10-B5FC-B94ACEFB8A9C}" type="datetime1">
              <a:rPr lang="ru-RU" smtClean="0"/>
              <a:t>24.06.2018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26B3-8544-473D-9937-C1AF38179396}" type="datetime1">
              <a:rPr lang="ru-RU" smtClean="0"/>
              <a:t>24.06.2018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5249-6D0F-41C4-9EDF-9A84DF37DA69}" type="datetime1">
              <a:rPr lang="ru-RU" smtClean="0"/>
              <a:t>24.06.2018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2D3-1514-4C2A-85DA-0876585418C1}" type="datetime1">
              <a:rPr lang="ru-RU" smtClean="0"/>
              <a:t>24.06.2018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1D00-5616-4C37-A6A7-E03EAA0DAAB6}" type="datetime1">
              <a:rPr lang="ru-RU" smtClean="0"/>
              <a:t>24.06.2018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62C5-060A-4F17-BDB8-92BA4D86DCBA}" type="datetime1">
              <a:rPr lang="ru-RU" smtClean="0"/>
              <a:t>24.06.2018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8362728-D69E-4FCC-A033-9744ADAA1037}" type="datetime1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24.06.2018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5C5C989-2301-4BDF-B91E-C57D8C877669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71472" y="1700808"/>
            <a:ext cx="8143932" cy="2214578"/>
          </a:xfrm>
          <a:prstGeom prst="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Разработка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CRM-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системы и модуля интеграции 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 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социальной сетью «</a:t>
            </a:r>
            <a:r>
              <a:rPr lang="ru-RU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 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на примере ООО «</a:t>
            </a:r>
            <a:r>
              <a:rPr lang="ru-RU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Поллианна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»)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05953" y="4279416"/>
            <a:ext cx="8319867" cy="2461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lIns="182880" tIns="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Выполнила					        ст. гр. 5БИ-31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Цыганова Дарья 						        Александровна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ru-RU" sz="15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Руководитель  				    	        ст. преподаватель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каф. ИСЭ </a:t>
            </a:r>
          </a:p>
          <a:p>
            <a:pPr marL="36513" algn="l">
              <a:buSzPct val="80000"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</a:t>
            </a:r>
            <a:r>
              <a:rPr lang="ru-RU" sz="15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Гунер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Михаил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Викторович</a:t>
            </a:r>
          </a:p>
          <a:p>
            <a:pPr marL="36513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БАРНАУЛ 2018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92388" y="116632"/>
            <a:ext cx="8123015" cy="16074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Алтайский государственный технический университет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им. И. И. Ползунова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Кафедра «Информационные системы в экономике»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7756" y="404664"/>
            <a:ext cx="8229600" cy="69148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Сравнительный обзор аналогичных систем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712375"/>
              </p:ext>
            </p:extLst>
          </p:nvPr>
        </p:nvGraphicFramePr>
        <p:xfrm>
          <a:off x="467544" y="1196753"/>
          <a:ext cx="8280920" cy="4907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0128"/>
                <a:gridCol w="1912855"/>
                <a:gridCol w="1326159"/>
                <a:gridCol w="1243240"/>
                <a:gridCol w="1178538"/>
              </a:tblGrid>
              <a:tr h="44400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Название системы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SOCIAL CRM,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Калининград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ru-RU" sz="1400" dirty="0" err="1">
                          <a:effectLst/>
                        </a:rPr>
                        <a:t>luesales</a:t>
                      </a:r>
                      <a:r>
                        <a:rPr lang="ru-RU" sz="1400" dirty="0">
                          <a:effectLst/>
                        </a:rPr>
                        <a:t>, Москва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 err="1">
                          <a:effectLst/>
                        </a:rPr>
                        <a:t>Quick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Sender</a:t>
                      </a:r>
                      <a:r>
                        <a:rPr lang="ru-RU" sz="1400" dirty="0">
                          <a:effectLst/>
                        </a:rPr>
                        <a:t>, Минск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 err="1">
                          <a:effectLst/>
                        </a:rPr>
                        <a:t>Senler</a:t>
                      </a:r>
                      <a:r>
                        <a:rPr lang="ru-RU" sz="1400" dirty="0">
                          <a:effectLst/>
                        </a:rPr>
                        <a:t>, Киров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Функционал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3425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Создание сделок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Автоматическая рассылка сообщений «</a:t>
                      </a:r>
                      <a:r>
                        <a:rPr lang="ru-RU" sz="14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ВКонтакте</a:t>
                      </a:r>
                      <a:r>
                        <a:rPr lang="ru-RU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Построение отчетов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</a:tr>
              <a:tr h="169948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Стоимость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749 руб. в мес.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799 руб. в мес.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1299 руб. (разовая покупка: 1 лицензия на 1 ПК)</a:t>
                      </a:r>
                    </a:p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150 руб. в мес. (до 2 тыс. сообщений в день)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Номер слайда 3"/>
          <p:cNvSpPr txBox="1">
            <a:spLocks/>
          </p:cNvSpPr>
          <p:nvPr/>
        </p:nvSpPr>
        <p:spPr>
          <a:xfrm>
            <a:off x="6876256" y="6381328"/>
            <a:ext cx="1981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ru-RU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5C5C989-2301-4BDF-B91E-C57D8C877669}" type="slidenum">
              <a:rPr lang="ru-RU" sz="2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10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229600" cy="337184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44408" y="6093296"/>
            <a:ext cx="800538" cy="437133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11</a:t>
            </a:fld>
            <a:endParaRPr lang="ru-RU" sz="20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83549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Организационная структура </a:t>
            </a: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ООО «</a:t>
            </a:r>
            <a:r>
              <a:rPr lang="ru-RU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Поллианна</a:t>
            </a: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 («как должно быть»)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z="1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ru-RU" sz="18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1560" y="346956"/>
            <a:ext cx="8229600" cy="835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Интернет-магазин для клиента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/>
          <a:stretch/>
        </p:blipFill>
        <p:spPr bwMode="auto">
          <a:xfrm>
            <a:off x="323528" y="1412776"/>
            <a:ext cx="5753235" cy="2895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34613" r="14860" b="6576"/>
          <a:stretch/>
        </p:blipFill>
        <p:spPr bwMode="auto">
          <a:xfrm>
            <a:off x="3707904" y="3789039"/>
            <a:ext cx="5256584" cy="2447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04248" y="644761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13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1325" y="260648"/>
            <a:ext cx="8261350" cy="7794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Модель бизнес процессов А0 «Управление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взаимоотношениями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 клиентами»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 descr="C:\Users\Дарья\Desktop\New Folder\как будет\02_A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/>
          <a:stretch/>
        </p:blipFill>
        <p:spPr bwMode="auto">
          <a:xfrm>
            <a:off x="683568" y="1196752"/>
            <a:ext cx="818308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32240" y="6381328"/>
            <a:ext cx="2133600" cy="365125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1325" y="476672"/>
            <a:ext cx="8261350" cy="57626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Детализация блока А2 «Поиск клиентских баз»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74" name="Picture 2" descr="C:\Users\Дарья\Desktop\New Folder\как будет2\03_A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/>
          <a:stretch/>
        </p:blipFill>
        <p:spPr bwMode="auto">
          <a:xfrm>
            <a:off x="766761" y="1268760"/>
            <a:ext cx="794188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237312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15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634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Детализация блока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А4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«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ассылка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писем и диалог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клиентом»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8" name="Picture 2" descr="C:\Users\Дарья\Desktop\New Folder\как будет3\05_A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0"/>
          <a:stretch/>
        </p:blipFill>
        <p:spPr bwMode="auto">
          <a:xfrm>
            <a:off x="683568" y="1412776"/>
            <a:ext cx="790396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560840" cy="882424"/>
          </a:xfrm>
        </p:spPr>
        <p:txBody>
          <a:bodyPr>
            <a:noAutofit/>
          </a:bodyPr>
          <a:lstStyle/>
          <a:p>
            <a:pPr marL="114300" indent="0" algn="ctr">
              <a:lnSpc>
                <a:spcPct val="100000"/>
              </a:lnSpc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Функциональные ВОЗМОЖНОСТИ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124744"/>
            <a:ext cx="8229600" cy="5256584"/>
          </a:xfrm>
        </p:spPr>
        <p:txBody>
          <a:bodyPr>
            <a:noAutofit/>
          </a:bodyPr>
          <a:lstStyle/>
          <a:p>
            <a:pPr lvl="0" algn="just">
              <a:spcAft>
                <a:spcPts val="1000"/>
              </a:spcAft>
              <a:buSzPts val="1400"/>
              <a:buFont typeface="Symbol"/>
              <a:buChar char=""/>
              <a:tabLst>
                <a:tab pos="5939790" algn="r"/>
              </a:tabLst>
            </a:pPr>
            <a:endParaRPr lang="ru-RU" dirty="0" smtClean="0">
              <a:latin typeface="Times New Roman"/>
              <a:ea typeface="Times New Roman"/>
              <a:cs typeface="Times New Roman"/>
            </a:endParaRPr>
          </a:p>
          <a:p>
            <a:pPr lvl="0" algn="just">
              <a:spcAft>
                <a:spcPts val="1000"/>
              </a:spcAft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Формирование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карточек и списков клиентов;</a:t>
            </a:r>
            <a:endParaRPr lang="ru-RU" sz="18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Составление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</a:rPr>
              <a:t>и передача текущего плана продаж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;</a:t>
            </a:r>
          </a:p>
          <a:p>
            <a:pPr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</a:rPr>
              <a:t>Текущая работа с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клиентами, товарами и услугами на продвижение (загрузка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</a:rPr>
              <a:t>фотографии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, получение списка клиентов групп «</a:t>
            </a:r>
            <a:r>
              <a:rPr lang="ru-RU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ВКонтакте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», массовая рассылка сообщений);</a:t>
            </a:r>
            <a:endParaRPr lang="ru-RU" dirty="0">
              <a:solidFill>
                <a:schemeClr val="tx1"/>
              </a:solidFill>
            </a:endParaRPr>
          </a:p>
          <a:p>
            <a:pPr lvl="0"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Ведение сделок;</a:t>
            </a:r>
            <a:endParaRPr lang="ru-RU" dirty="0">
              <a:solidFill>
                <a:schemeClr val="tx1"/>
              </a:solidFill>
            </a:endParaRPr>
          </a:p>
          <a:p>
            <a:pPr lvl="0"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Формирование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</a:rPr>
              <a:t>документов и отчетов по работе с клиентами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153400" y="6381328"/>
            <a:ext cx="1981200" cy="365760"/>
          </a:xfrm>
        </p:spPr>
        <p:txBody>
          <a:bodyPr/>
          <a:lstStyle/>
          <a:p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16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560840" cy="648072"/>
          </a:xfrm>
        </p:spPr>
        <p:txBody>
          <a:bodyPr>
            <a:noAutofit/>
          </a:bodyPr>
          <a:lstStyle/>
          <a:p>
            <a:pPr marL="114300" indent="0" algn="ctr">
              <a:lnSpc>
                <a:spcPct val="150000"/>
              </a:lnSpc>
            </a:pPr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Правовое обеспечение</a:t>
            </a:r>
            <a:endParaRPr lang="ru-RU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916832"/>
            <a:ext cx="8280920" cy="2736304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  <a:buSzPts val="1400"/>
              <a:buFont typeface="Symbol"/>
              <a:buChar char=""/>
              <a:tabLst>
                <a:tab pos="5939790" algn="r"/>
              </a:tabLst>
            </a:pPr>
            <a:endParaRPr lang="ru-RU" dirty="0" smtClean="0">
              <a:latin typeface="Times New Roman"/>
              <a:ea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эксплуатация системы </a:t>
            </a:r>
            <a:r>
              <a:rPr lang="ru-RU" sz="28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нарушает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«О рекламе» от 13.03.2006 </a:t>
            </a:r>
          </a:p>
          <a:p>
            <a:pPr marL="0" indent="0" algn="ctr">
              <a:buNone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№38-ФЗ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153400" y="6381328"/>
            <a:ext cx="1981200" cy="365760"/>
          </a:xfrm>
        </p:spPr>
        <p:txBody>
          <a:bodyPr/>
          <a:lstStyle/>
          <a:p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17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992888" cy="664096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Логическая схема базы данных</a:t>
            </a:r>
            <a:endParaRPr lang="ru-RU" sz="27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6917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18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/>
          <a:stretch/>
        </p:blipFill>
        <p:spPr>
          <a:xfrm>
            <a:off x="539552" y="1052736"/>
            <a:ext cx="833942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5752" y="116632"/>
            <a:ext cx="7621487" cy="74356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ПРОГРАММНОЕ ОБЕСПЕЧЕНИЕ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0552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19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7544" y="1124744"/>
            <a:ext cx="83001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None/>
              <a:defRPr/>
            </a:pPr>
            <a:r>
              <a:rPr lang="ru-RU" sz="2000" b="1" dirty="0">
                <a:latin typeface="Georgia" pitchFamily="18" charset="0"/>
              </a:rPr>
              <a:t>При создании системы использовалось следующее ПО:</a:t>
            </a:r>
            <a:endParaRPr lang="en-US" sz="2000" b="1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 smtClean="0">
                <a:latin typeface="Georgia" pitchFamily="18" charset="0"/>
              </a:rPr>
              <a:t>Операционная </a:t>
            </a:r>
            <a:r>
              <a:rPr lang="ru-RU" sz="2000" dirty="0">
                <a:latin typeface="Georgia" pitchFamily="18" charset="0"/>
              </a:rPr>
              <a:t>система семейства </a:t>
            </a:r>
            <a:r>
              <a:rPr lang="en-US" sz="2000" dirty="0">
                <a:latin typeface="Georgia" pitchFamily="18" charset="0"/>
              </a:rPr>
              <a:t>MS Windows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>
                <a:latin typeface="Georgia" pitchFamily="18" charset="0"/>
              </a:rPr>
              <a:t>Среда разработки: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1С:Предприятие 8 </a:t>
            </a: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>
                <a:latin typeface="Georgia" pitchFamily="18" charset="0"/>
              </a:rPr>
              <a:t>Офисное ПО: </a:t>
            </a:r>
            <a:r>
              <a:rPr lang="en-US" sz="2000" dirty="0">
                <a:latin typeface="Georgia" pitchFamily="18" charset="0"/>
              </a:rPr>
              <a:t>MS Office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 smtClean="0">
                <a:latin typeface="Georgia" pitchFamily="18" charset="0"/>
              </a:rPr>
              <a:t>Case-</a:t>
            </a:r>
            <a:r>
              <a:rPr lang="ru-RU" sz="2000" dirty="0">
                <a:latin typeface="Georgia" pitchFamily="18" charset="0"/>
              </a:rPr>
              <a:t>средства: </a:t>
            </a: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>
                <a:latin typeface="Georgia" pitchFamily="18" charset="0"/>
              </a:rPr>
              <a:t>Toad Data Modeler  (</a:t>
            </a:r>
            <a:r>
              <a:rPr lang="ru-RU" sz="2000" dirty="0">
                <a:latin typeface="Georgia" pitchFamily="18" charset="0"/>
              </a:rPr>
              <a:t>проектирование структуры БД</a:t>
            </a:r>
            <a:r>
              <a:rPr lang="en-US" sz="2000" dirty="0">
                <a:latin typeface="Georgia" pitchFamily="18" charset="0"/>
              </a:rPr>
              <a:t>)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>
                <a:latin typeface="Georgia" pitchFamily="18" charset="0"/>
              </a:rPr>
              <a:t>MS Visio</a:t>
            </a:r>
            <a:r>
              <a:rPr lang="ru-RU" sz="2000" dirty="0">
                <a:latin typeface="Georgia" pitchFamily="18" charset="0"/>
              </a:rPr>
              <a:t> </a:t>
            </a:r>
            <a:r>
              <a:rPr lang="en-US" sz="2000" dirty="0">
                <a:latin typeface="Georgia" pitchFamily="18" charset="0"/>
              </a:rPr>
              <a:t> </a:t>
            </a:r>
            <a:r>
              <a:rPr lang="en-US" sz="2000" dirty="0" smtClean="0">
                <a:latin typeface="Georgia" pitchFamily="18" charset="0"/>
              </a:rPr>
              <a:t>(</a:t>
            </a:r>
            <a:r>
              <a:rPr lang="ru-RU" sz="2000" dirty="0" smtClean="0">
                <a:latin typeface="Georgia" pitchFamily="18" charset="0"/>
              </a:rPr>
              <a:t>описание </a:t>
            </a:r>
            <a:r>
              <a:rPr lang="ru-RU" sz="2000" dirty="0">
                <a:latin typeface="Georgia" pitchFamily="18" charset="0"/>
              </a:rPr>
              <a:t>бизнес процессов</a:t>
            </a:r>
            <a:r>
              <a:rPr lang="en-US" sz="2000" dirty="0" smtClean="0">
                <a:latin typeface="Georgia" pitchFamily="18" charset="0"/>
              </a:rPr>
              <a:t>)</a:t>
            </a:r>
            <a:endParaRPr lang="ru-RU" sz="2000" dirty="0" smtClean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 err="1" smtClean="0">
                <a:latin typeface="Georgia" pitchFamily="18" charset="0"/>
              </a:rPr>
              <a:t>Ramus</a:t>
            </a:r>
            <a:r>
              <a:rPr lang="ru-RU" sz="2000" dirty="0" smtClean="0">
                <a:latin typeface="Georgia" pitchFamily="18" charset="0"/>
              </a:rPr>
              <a:t> </a:t>
            </a:r>
            <a:r>
              <a:rPr lang="ru-RU" sz="2000" dirty="0" err="1">
                <a:latin typeface="Georgia" pitchFamily="18" charset="0"/>
              </a:rPr>
              <a:t>Educational</a:t>
            </a:r>
            <a:r>
              <a:rPr lang="ru-RU" sz="2000" dirty="0">
                <a:latin typeface="Georgia" pitchFamily="18" charset="0"/>
              </a:rPr>
              <a:t> (построение моделей деятельности)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224" y="1772816"/>
            <a:ext cx="330306" cy="296652"/>
          </a:xfrm>
          <a:prstGeom prst="rect">
            <a:avLst/>
          </a:prstGeom>
          <a:noFill/>
        </p:spPr>
      </p:pic>
      <p:pic>
        <p:nvPicPr>
          <p:cNvPr id="15" name="Picture 2" descr="Картинки по запросу 1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51805"/>
            <a:ext cx="447560" cy="44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ane\Desktop\картинки для презентации\Office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99365"/>
            <a:ext cx="1008112" cy="3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Jane\Desktop\картинки для презентации\toad_data_modell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76" y="3610696"/>
            <a:ext cx="462196" cy="3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Jane\Desktop\картинки для презентации\visio-2010-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r="10424" b="19153"/>
          <a:stretch/>
        </p:blipFill>
        <p:spPr bwMode="auto">
          <a:xfrm>
            <a:off x="5979996" y="3979966"/>
            <a:ext cx="949448" cy="3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08" y="4414897"/>
            <a:ext cx="495499" cy="4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6781800" cy="79951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Актуальность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0183" y="1196752"/>
            <a:ext cx="8640960" cy="4373563"/>
          </a:xfrm>
        </p:spPr>
        <p:txBody>
          <a:bodyPr>
            <a:norm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 smtClean="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Актуальность данной работы обусловлена высокой популярностью  использования социальных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сетей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как способа продвижения и продажи товаров или услуг.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2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781800" cy="7361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АРХИТЕКТУРА СИСТЕМЫ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16416" y="6342825"/>
            <a:ext cx="762000" cy="365125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7416824" cy="56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136904" cy="758304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</a:t>
            </a: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реализация</a:t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Общие справочники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4307" y="5429256"/>
            <a:ext cx="1508532" cy="73818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93622" y="6460137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21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21090" r="66772" b="9092"/>
          <a:stretch/>
        </p:blipFill>
        <p:spPr bwMode="auto">
          <a:xfrm>
            <a:off x="251520" y="1340768"/>
            <a:ext cx="3488152" cy="4536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3125" r="11791" b="7967"/>
          <a:stretch/>
        </p:blipFill>
        <p:spPr bwMode="auto">
          <a:xfrm>
            <a:off x="3491880" y="1340768"/>
            <a:ext cx="5361011" cy="350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21454" r="47131" b="34918"/>
          <a:stretch/>
        </p:blipFill>
        <p:spPr bwMode="auto">
          <a:xfrm>
            <a:off x="2339752" y="4298496"/>
            <a:ext cx="5232394" cy="2462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7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309880" cy="1008112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Руководителя». План продаж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68523" y="643276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22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21787" r="1400" b="25396"/>
          <a:stretch/>
        </p:blipFill>
        <p:spPr bwMode="auto">
          <a:xfrm>
            <a:off x="0" y="1556792"/>
            <a:ext cx="8946269" cy="2789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1082" r="50000" b="21699"/>
          <a:stretch/>
        </p:blipFill>
        <p:spPr bwMode="auto">
          <a:xfrm>
            <a:off x="3381878" y="2670661"/>
            <a:ext cx="5328592" cy="3645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194" y="404664"/>
            <a:ext cx="8309880" cy="1008112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Руководителя». Шаблоны писем и Задачи рассылки писем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68523" y="643276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23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21196" r="52741" b="4529"/>
          <a:stretch/>
        </p:blipFill>
        <p:spPr bwMode="auto">
          <a:xfrm>
            <a:off x="179512" y="1550504"/>
            <a:ext cx="4265299" cy="4038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2852936"/>
            <a:ext cx="2952328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1196" r="37495" b="25757"/>
          <a:stretch/>
        </p:blipFill>
        <p:spPr bwMode="auto">
          <a:xfrm>
            <a:off x="3516197" y="2996952"/>
            <a:ext cx="5387035" cy="2888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>
            <a:off x="3131840" y="3933056"/>
            <a:ext cx="504056" cy="1296144"/>
          </a:xfrm>
          <a:prstGeom prst="straightConnector1">
            <a:avLst/>
          </a:prstGeom>
          <a:ln w="28575">
            <a:solidFill>
              <a:srgbClr val="FF4C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48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1196" r="37495" b="25757"/>
          <a:stretch/>
        </p:blipFill>
        <p:spPr bwMode="auto">
          <a:xfrm>
            <a:off x="179512" y="1243571"/>
            <a:ext cx="5387035" cy="2888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32065" r="27685" b="12681"/>
          <a:stretch/>
        </p:blipFill>
        <p:spPr bwMode="auto">
          <a:xfrm>
            <a:off x="539552" y="3850327"/>
            <a:ext cx="5468422" cy="2831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Менеджера»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21015" r="50000" b="20833"/>
          <a:stretch/>
        </p:blipFill>
        <p:spPr bwMode="auto">
          <a:xfrm>
            <a:off x="4702000" y="1209291"/>
            <a:ext cx="4392489" cy="36574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04248" y="3766635"/>
            <a:ext cx="2245773" cy="1100126"/>
          </a:xfrm>
          <a:prstGeom prst="rect">
            <a:avLst/>
          </a:prstGeom>
          <a:noFill/>
          <a:ln>
            <a:solidFill>
              <a:srgbClr val="FF4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5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2578" r="15453" b="7904"/>
          <a:stretch/>
        </p:blipFill>
        <p:spPr bwMode="auto">
          <a:xfrm>
            <a:off x="270013" y="1340768"/>
            <a:ext cx="508827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5301208"/>
            <a:ext cx="1835696" cy="8249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34968" y="6387184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25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Загрузка изображений товаров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3125" r="15583" b="6802"/>
          <a:stretch/>
        </p:blipFill>
        <p:spPr bwMode="auto">
          <a:xfrm>
            <a:off x="3014937" y="2655159"/>
            <a:ext cx="5635117" cy="353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20265" r="36004" b="20220"/>
          <a:stretch/>
        </p:blipFill>
        <p:spPr bwMode="auto">
          <a:xfrm>
            <a:off x="859220" y="1628800"/>
            <a:ext cx="752341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26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Поиск и загрузка участников сообщества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83968" y="2060848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9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27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Поиск и загрузка участников сообщества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1023" r="1078" b="6249"/>
          <a:stretch/>
        </p:blipFill>
        <p:spPr bwMode="auto">
          <a:xfrm>
            <a:off x="392136" y="1772816"/>
            <a:ext cx="8205956" cy="34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2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20265" r="759" b="4544"/>
          <a:stretch/>
        </p:blipFill>
        <p:spPr bwMode="auto">
          <a:xfrm>
            <a:off x="451237" y="1844824"/>
            <a:ext cx="832535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28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23904" y="2060848"/>
            <a:ext cx="110022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495114" y="2088995"/>
            <a:ext cx="11621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29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8522" r="14495" b="21591"/>
          <a:stretch/>
        </p:blipFill>
        <p:spPr bwMode="auto">
          <a:xfrm>
            <a:off x="683569" y="1484785"/>
            <a:ext cx="625669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42936" r="33518" b="15531"/>
          <a:stretch/>
        </p:blipFill>
        <p:spPr bwMode="auto">
          <a:xfrm>
            <a:off x="3707904" y="3175249"/>
            <a:ext cx="5158709" cy="303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9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6781800" cy="79951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Актуальность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0183" y="1196752"/>
            <a:ext cx="8640960" cy="4373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интеграция с </a:t>
            </a:r>
            <a:r>
              <a:rPr lang="ru-RU" sz="2000" dirty="0" err="1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ВКонтакте</a:t>
            </a: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Ежемесячная </a:t>
            </a:r>
            <a:r>
              <a:rPr lang="ru-RU" sz="2000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аудитория </a:t>
            </a:r>
            <a:r>
              <a:rPr lang="ru-RU" sz="2000" dirty="0" err="1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соцсети</a:t>
            </a: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 </a:t>
            </a:r>
            <a:r>
              <a:rPr lang="ru-RU" sz="2000" b="1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млн</a:t>
            </a:r>
            <a:r>
              <a:rPr lang="ru-RU" sz="2000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пользователей. </a:t>
            </a:r>
            <a:r>
              <a:rPr lang="ru-RU" sz="2000" dirty="0" err="1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ВКонтакте</a:t>
            </a: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занимает </a:t>
            </a:r>
            <a:r>
              <a:rPr lang="ru-RU" sz="2000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место среди самых посещаемых сайтов в мире (по данным </a:t>
            </a:r>
            <a:r>
              <a:rPr lang="ru-RU" sz="2000" dirty="0" err="1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SimilarWeb</a:t>
            </a:r>
            <a:r>
              <a:rPr lang="ru-RU" sz="2000" dirty="0" smtClean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3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43" y="2218791"/>
            <a:ext cx="5219313" cy="44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30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0833" r="864" b="34280"/>
          <a:stretch/>
        </p:blipFill>
        <p:spPr bwMode="auto">
          <a:xfrm>
            <a:off x="340172" y="1916832"/>
            <a:ext cx="8663031" cy="22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8264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31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«Отчеты»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21323" r="1425" b="41912"/>
          <a:stretch/>
        </p:blipFill>
        <p:spPr bwMode="auto">
          <a:xfrm>
            <a:off x="251520" y="1412776"/>
            <a:ext cx="7704856" cy="16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9" t="28125" r="26746" b="15074"/>
          <a:stretch/>
        </p:blipFill>
        <p:spPr bwMode="auto">
          <a:xfrm>
            <a:off x="2627784" y="3080494"/>
            <a:ext cx="5713304" cy="34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8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8264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32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«Отчеты»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1468" r="58761" b="31291"/>
          <a:stretch/>
        </p:blipFill>
        <p:spPr bwMode="auto">
          <a:xfrm>
            <a:off x="179512" y="1356645"/>
            <a:ext cx="4916385" cy="345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45994" y="2371330"/>
            <a:ext cx="642505" cy="1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20941" r="58381" b="36688"/>
          <a:stretch/>
        </p:blipFill>
        <p:spPr bwMode="auto">
          <a:xfrm>
            <a:off x="3275856" y="2371330"/>
            <a:ext cx="5561148" cy="350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249438" y="3376966"/>
            <a:ext cx="781434" cy="1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проектирование, разработку и </a:t>
            </a:r>
          </a:p>
          <a:p>
            <a:pPr marL="114300" indent="0" algn="ctr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подготовку ко внедрению системы 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105 000 руб.</a:t>
            </a:r>
          </a:p>
          <a:p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 от внедрения системы выражается:</a:t>
            </a:r>
          </a:p>
          <a:p>
            <a:pPr marL="114300" indent="0" algn="just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 стоимости рассылки за одно сообщение пользователю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ВКконтакте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(планируется 2 тыс. сообщений в день)</a:t>
            </a:r>
          </a:p>
          <a:p>
            <a:pPr marL="114300" indent="0" algn="just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стоимости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перехода пользователя из социальной сети «</a:t>
            </a:r>
            <a:r>
              <a:rPr lang="ru-RU" dirty="0" err="1">
                <a:solidFill>
                  <a:schemeClr val="tx1"/>
                </a:solidFill>
                <a:latin typeface="Times New Roman"/>
                <a:ea typeface="Calibri"/>
              </a:rPr>
              <a:t>ВКонтакте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» на сайт интернет-магазина клиента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</a:b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ООО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«</a:t>
            </a:r>
            <a:r>
              <a:rPr lang="ru-RU" dirty="0" err="1">
                <a:solidFill>
                  <a:schemeClr val="tx1"/>
                </a:solidFill>
                <a:latin typeface="Times New Roman"/>
                <a:ea typeface="Calibri"/>
              </a:rPr>
              <a:t>Поллианна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»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 (предполагаемое количество просмотров 500 в день)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33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582960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424936" cy="5040560"/>
          </a:xfrm>
        </p:spPr>
        <p:txBody>
          <a:bodyPr>
            <a:noAutofit/>
          </a:bodyPr>
          <a:lstStyle/>
          <a:p>
            <a:pPr marL="457200" indent="0" algn="just">
              <a:spcAft>
                <a:spcPts val="0"/>
              </a:spcAft>
              <a:buNone/>
              <a:tabLst>
                <a:tab pos="5939790" algn="r"/>
              </a:tabLst>
            </a:pP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 ходе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работы были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разработаны модули системы управления взаимоотношениями с клиентами с элементами интеграции с социальной сетью «</a:t>
            </a:r>
            <a:r>
              <a:rPr lang="ru-RU" sz="2000" dirty="0" err="1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ВКонтакте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». 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marL="457200" indent="0" algn="just">
              <a:spcAft>
                <a:spcPts val="0"/>
              </a:spcAft>
              <a:buNone/>
              <a:tabLst>
                <a:tab pos="5939790" algn="r"/>
              </a:tabLst>
            </a:pP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Были решены следующие поставленные задачи: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Изучена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и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описана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деятельность ООО «</a:t>
            </a:r>
            <a:r>
              <a:rPr lang="ru-RU" sz="2000" dirty="0" err="1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Поллианна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»;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Построена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модель бизнес-процессов «как есть»,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выявлены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недостатки  и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определены требования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к функционалу создаваемой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системе;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Построена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модель бизнес-процессов «как должно быть»;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Разработан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проект 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CRM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- системы, осуществляющей необходимые функции;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Выполнена программная  реализация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marL="0" indent="0" algn="just">
              <a:buNone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00392" y="6309320"/>
            <a:ext cx="762000" cy="365125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71472" y="1700808"/>
            <a:ext cx="8143932" cy="2214578"/>
          </a:xfrm>
          <a:prstGeom prst="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Разработка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CRM-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системы и модуля интеграции с социальной сетью «</a:t>
            </a:r>
            <a:r>
              <a:rPr lang="ru-RU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 (на примере ООО «</a:t>
            </a:r>
            <a:r>
              <a:rPr lang="ru-RU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Поллианна</a:t>
            </a:r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»)</a:t>
            </a:r>
            <a: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05953" y="4279416"/>
            <a:ext cx="8319867" cy="2461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lIns="182880" tIns="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Выполнила					        ст. гр. 5БИ-31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Цыганова Дарья 						        Александровна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ru-RU" sz="15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Руководитель  				    	        ст. преподаватель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каф. ИСЭ </a:t>
            </a:r>
          </a:p>
          <a:p>
            <a:pPr marL="36513" algn="l">
              <a:buSzPct val="80000"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</a:t>
            </a:r>
            <a:r>
              <a:rPr lang="ru-RU" sz="15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Гунер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Михаил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Викторович</a:t>
            </a:r>
          </a:p>
          <a:p>
            <a:pPr marL="36513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БАРНАУЛ 2018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92388" y="116632"/>
            <a:ext cx="8123015" cy="16074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Алтайский государственный технический университет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им. И. И. Ползунова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Кафедра «Информационные системы в экономике»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5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6781800" cy="592088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Цель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916832"/>
            <a:ext cx="8229600" cy="20162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Цель 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работы: </a:t>
            </a: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спроектировать и разработать автоматизированную систему управления взаимоотношениями с клиентами с элементами интеграции с социальной сетью «</a:t>
            </a:r>
            <a:r>
              <a:rPr lang="ru-RU" sz="2200" dirty="0" err="1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ВКонтакте</a:t>
            </a: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», а также провести апробацию на реальном объекте – ООО «</a:t>
            </a:r>
            <a:r>
              <a:rPr lang="ru-RU" sz="2200" dirty="0" err="1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Поллианна</a:t>
            </a: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» </a:t>
            </a:r>
            <a:endParaRPr lang="ru-RU" sz="2200" dirty="0">
              <a:solidFill>
                <a:schemeClr val="tx1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4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6781800" cy="726976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З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адачи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46449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описать деятельность ООО «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Поллианна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бизнес-процессов «как есть», выявить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действующей модели.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функционалу создаваемой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CRM-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системе.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бизнес-процессов «как должно быть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CRM - системы, осуществляющей необходимые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программную реализацию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от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ü"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699549" y="6394976"/>
            <a:ext cx="1981200" cy="340782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5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488832" cy="864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Виды экономической деятельности </a:t>
            </a: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ООО </a:t>
            </a: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«</a:t>
            </a:r>
            <a:r>
              <a:rPr lang="ru-RU" sz="2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Поллианна</a:t>
            </a: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7992888" cy="720080"/>
          </a:xfrm>
        </p:spPr>
        <p:txBody>
          <a:bodyPr>
            <a:normAutofit fontScale="92500"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sz="1800" dirty="0">
                <a:solidFill>
                  <a:schemeClr val="tx1"/>
                </a:solidFill>
                <a:latin typeface="Times New Roman"/>
                <a:ea typeface="Calibri"/>
              </a:rPr>
              <a:t>Компания образована в 2010 </a:t>
            </a:r>
            <a:r>
              <a:rPr lang="ru-RU" sz="1800" dirty="0" smtClean="0">
                <a:solidFill>
                  <a:schemeClr val="tx1"/>
                </a:solidFill>
                <a:latin typeface="Times New Roman"/>
                <a:ea typeface="Calibri"/>
              </a:rPr>
              <a:t>году.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вид экономической деятельности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62.01 Разработка компьютерного программного обеспечения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indent="0" algn="just">
              <a:spcAft>
                <a:spcPts val="0"/>
              </a:spcAft>
              <a:buNone/>
            </a:pPr>
            <a:endParaRPr lang="ru-RU" sz="1800" dirty="0">
              <a:solidFill>
                <a:schemeClr val="tx1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78681"/>
              </p:ext>
            </p:extLst>
          </p:nvPr>
        </p:nvGraphicFramePr>
        <p:xfrm>
          <a:off x="251520" y="1700808"/>
          <a:ext cx="8640960" cy="49109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446"/>
                <a:gridCol w="7125514"/>
              </a:tblGrid>
              <a:tr h="418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Код ОКВЭД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 вида деятельности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18.12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Прочие виды полиграфической деятельности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18.14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Деятельность брошюровочно-переплетная и отделочная и сопутствующие услуги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 вне магазинов, палаток, рынков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47.91.2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розничная, осуществляемая непосредственно при помощи информационно-коммуникационной сети Интернет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47.91.3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 через Интернет-аукционы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47.91.4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розничная, осуществляемая непосредственно при помощи телевидения, радио, телефона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66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62.02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Деятельность консультативная и работы в области компьютерных технологий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62.09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Деятельность, связанная с использованием вычислительной техники и информационных технологий, прочая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66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95.11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Ремонт компьютеров и периферийного компьютерного оборудования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6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024" y="332656"/>
            <a:ext cx="7985719" cy="108012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Модель бизнес процессов А0 «Управление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взаимоотношениями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 клиентами»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ЕСТЬ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519624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7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6" name="Picture 2" descr="C:\Users\Дарья\Desktop\New Folder\02_A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/>
          <a:stretch/>
        </p:blipFill>
        <p:spPr bwMode="auto">
          <a:xfrm>
            <a:off x="536874" y="1628800"/>
            <a:ext cx="8070252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09" y="2460687"/>
            <a:ext cx="8151440" cy="3168352"/>
          </a:xfrm>
        </p:spPr>
        <p:txBody>
          <a:bodyPr>
            <a:normAutofit/>
          </a:bodyPr>
          <a:lstStyle/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единой базы с контактами клиентов;</a:t>
            </a:r>
          </a:p>
          <a:p>
            <a:pPr algn="just">
              <a:buClr>
                <a:srgbClr val="002060"/>
              </a:buClr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единой базы истории взаимоотношения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клиентом;</a:t>
            </a:r>
          </a:p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Высокие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трудозатраты на формирование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отчетов по работе с клиентами,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сделкам;</a:t>
            </a:r>
          </a:p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Мало механизмов привлечения новых клиентов.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2060"/>
              </a:buClr>
            </a:pP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8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5222" y="1412776"/>
            <a:ext cx="8597258" cy="89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just">
              <a:buClr>
                <a:srgbClr val="002060"/>
              </a:buClr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учет клиентов и ведение всех документов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в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пакете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14300" indent="0">
              <a:buClr>
                <a:srgbClr val="002060"/>
              </a:buClr>
              <a:buNone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634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Недостатки действующей модели</a:t>
            </a:r>
            <a:endParaRPr lang="ru-RU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90750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Сравнительный обзор аналогичных систем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139758"/>
              </p:ext>
            </p:extLst>
          </p:nvPr>
        </p:nvGraphicFramePr>
        <p:xfrm>
          <a:off x="611560" y="1340768"/>
          <a:ext cx="8064895" cy="4096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256"/>
                <a:gridCol w="1872208"/>
                <a:gridCol w="1368152"/>
                <a:gridCol w="1440160"/>
                <a:gridCol w="1080119"/>
              </a:tblGrid>
              <a:tr h="57606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Название системы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SOCIAL CRM,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Калининград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ru-RU" sz="1400" dirty="0" err="1">
                          <a:effectLst/>
                        </a:rPr>
                        <a:t>luesales</a:t>
                      </a:r>
                      <a:r>
                        <a:rPr lang="ru-RU" sz="1400" dirty="0">
                          <a:effectLst/>
                        </a:rPr>
                        <a:t>, Москва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 err="1">
                          <a:effectLst/>
                        </a:rPr>
                        <a:t>Quick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Sender</a:t>
                      </a:r>
                      <a:r>
                        <a:rPr lang="ru-RU" sz="1400" dirty="0">
                          <a:effectLst/>
                        </a:rPr>
                        <a:t>, Минск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 err="1">
                          <a:effectLst/>
                        </a:rPr>
                        <a:t>Senler</a:t>
                      </a:r>
                      <a:r>
                        <a:rPr lang="ru-RU" sz="1400" dirty="0">
                          <a:effectLst/>
                        </a:rPr>
                        <a:t>, Киров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82290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Функционал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1145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Ведение базы клиентов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Ведение базы товаров и услуг, складской учет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82290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Формирование плана продаж и мониторинг его выполнения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Постановка задач при работе с клиентами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+</a:t>
                      </a:r>
                      <a:endParaRPr lang="ru-RU" sz="2000" b="1" dirty="0" smtClean="0">
                        <a:effectLst/>
                      </a:endParaRPr>
                    </a:p>
                  </a:txBody>
                  <a:tcPr marL="51431" marR="51431" marT="0" marB="0" anchor="ctr"/>
                </a:tc>
              </a:tr>
            </a:tbl>
          </a:graphicData>
        </a:graphic>
      </p:graphicFrame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9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20838</TotalTime>
  <Words>776</Words>
  <Application>Microsoft Office PowerPoint</Application>
  <PresentationFormat>Экран (4:3)</PresentationFormat>
  <Paragraphs>220</Paragraphs>
  <Slides>35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Исполнительная</vt:lpstr>
      <vt:lpstr>Презентация PowerPoint</vt:lpstr>
      <vt:lpstr>Актуальность работы</vt:lpstr>
      <vt:lpstr>Актуальность работы</vt:lpstr>
      <vt:lpstr>Цель работы</vt:lpstr>
      <vt:lpstr>Задачи работы</vt:lpstr>
      <vt:lpstr>Виды экономической деятельности  ООО «Поллианна»</vt:lpstr>
      <vt:lpstr>Модель бизнес процессов А0 «Управление взаимоотношениями с клиентами» (модель деятельности «КАК ЕСТЬ»)</vt:lpstr>
      <vt:lpstr>Недостатки действующей модели</vt:lpstr>
      <vt:lpstr>Сравнительный обзор аналогичных систем</vt:lpstr>
      <vt:lpstr>Сравнительный обзор аналогичных систем</vt:lpstr>
      <vt:lpstr>Организационная структура  ООО «Поллианна» («как должно быть»)</vt:lpstr>
      <vt:lpstr>Презентация PowerPoint</vt:lpstr>
      <vt:lpstr>Модель бизнес процессов А0 «Управление взаимоотношениями с клиентами» (модель деятельности «КАК ДОЛЖНО БЫТЬ»)</vt:lpstr>
      <vt:lpstr>Детализация блока А2 «Поиск клиентских баз» (модель деятельности «КАК ДОЛЖНО БЫТЬ»)</vt:lpstr>
      <vt:lpstr>Детализация блока А4 «Рассылка писем и диалог  с клиентом» (модель деятельности «КАК ДОЛЖНО БЫТЬ»)</vt:lpstr>
      <vt:lpstr>Функциональные ВОЗМОЖНОСТИ системы</vt:lpstr>
      <vt:lpstr>Правовое обеспечение</vt:lpstr>
      <vt:lpstr>Логическая схема базы данных</vt:lpstr>
      <vt:lpstr>ПРОГРАММНОЕ ОБЕСПЕЧЕНИЕ </vt:lpstr>
      <vt:lpstr>АРХИТЕКТУРА СИСТЕМЫ</vt:lpstr>
      <vt:lpstr>Программная реализация Общие справочники</vt:lpstr>
      <vt:lpstr>Программная реализация Подсистема «АРМ Руководителя». План продаж</vt:lpstr>
      <vt:lpstr>Программная реализация Подсистема «АРМ Руководителя». Шаблоны писем и Задачи рассылки писем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Эффективность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Jane</dc:creator>
  <cp:lastModifiedBy>Дашка)</cp:lastModifiedBy>
  <cp:revision>386</cp:revision>
  <dcterms:created xsi:type="dcterms:W3CDTF">2014-11-16T21:16:17Z</dcterms:created>
  <dcterms:modified xsi:type="dcterms:W3CDTF">2018-06-24T14:24:51Z</dcterms:modified>
</cp:coreProperties>
</file>